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313" r:id="rId3"/>
    <p:sldId id="314" r:id="rId4"/>
    <p:sldId id="586" r:id="rId5"/>
    <p:sldId id="606" r:id="rId6"/>
    <p:sldId id="587" r:id="rId7"/>
    <p:sldId id="592" r:id="rId8"/>
    <p:sldId id="588" r:id="rId9"/>
    <p:sldId id="591" r:id="rId10"/>
    <p:sldId id="593" r:id="rId11"/>
    <p:sldId id="594" r:id="rId12"/>
    <p:sldId id="596" r:id="rId13"/>
    <p:sldId id="595" r:id="rId14"/>
    <p:sldId id="597" r:id="rId15"/>
    <p:sldId id="598" r:id="rId16"/>
    <p:sldId id="599" r:id="rId17"/>
    <p:sldId id="600" r:id="rId18"/>
    <p:sldId id="602" r:id="rId19"/>
    <p:sldId id="601" r:id="rId20"/>
    <p:sldId id="603" r:id="rId21"/>
    <p:sldId id="604" r:id="rId22"/>
    <p:sldId id="605" r:id="rId23"/>
    <p:sldId id="584" r:id="rId24"/>
    <p:sldId id="585" r:id="rId25"/>
    <p:sldId id="29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27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Designing the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things simpler, we assume that  no two points have the same </a:t>
            </a:r>
            <a:r>
              <a:rPr lang="en-US" b="1" i="1" dirty="0"/>
              <a:t>x</a:t>
            </a:r>
            <a:r>
              <a:rPr lang="en-US" dirty="0"/>
              <a:t>-coordinate or </a:t>
            </a:r>
            <a:r>
              <a:rPr lang="en-US" b="1" i="1" dirty="0"/>
              <a:t>y</a:t>
            </a:r>
            <a:r>
              <a:rPr lang="en-US" dirty="0"/>
              <a:t>-coordinate</a:t>
            </a:r>
          </a:p>
          <a:p>
            <a:r>
              <a:rPr lang="en-US" dirty="0"/>
              <a:t>Think about a one-dimensional approach:</a:t>
            </a:r>
          </a:p>
          <a:p>
            <a:pPr lvl="1"/>
            <a:r>
              <a:rPr lang="en-US" dirty="0"/>
              <a:t>Sort the list by </a:t>
            </a:r>
            <a:r>
              <a:rPr lang="en-US" b="1" i="1" dirty="0"/>
              <a:t>x</a:t>
            </a:r>
            <a:r>
              <a:rPr lang="en-US" dirty="0"/>
              <a:t>-value</a:t>
            </a:r>
          </a:p>
          <a:p>
            <a:pPr lvl="1"/>
            <a:r>
              <a:rPr lang="en-US" dirty="0"/>
              <a:t>The two closest points must be next to each other in the list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Since the name of the chapter is divide and conquer, that's what we do</a:t>
            </a:r>
          </a:p>
          <a:p>
            <a:r>
              <a:rPr lang="en-US" dirty="0"/>
              <a:t>First, sort all of the points by increasing </a:t>
            </a:r>
            <a:r>
              <a:rPr lang="en-US" b="1" i="1" dirty="0"/>
              <a:t>x</a:t>
            </a:r>
            <a:r>
              <a:rPr lang="en-US" dirty="0"/>
              <a:t>-values, calling this list </a:t>
            </a:r>
            <a:r>
              <a:rPr lang="en-US" b="1" i="1" dirty="0" err="1"/>
              <a:t>P</a:t>
            </a:r>
            <a:r>
              <a:rPr lang="en-US" b="1" i="1" baseline="-25000" dirty="0" err="1"/>
              <a:t>x</a:t>
            </a:r>
            <a:endParaRPr lang="en-US" b="1" i="1" baseline="-25000" dirty="0"/>
          </a:p>
          <a:p>
            <a:r>
              <a:rPr lang="en-US" dirty="0"/>
              <a:t>Then, sort all of the points by increasing </a:t>
            </a:r>
            <a:r>
              <a:rPr lang="en-US" b="1" i="1" dirty="0"/>
              <a:t>y</a:t>
            </a:r>
            <a:r>
              <a:rPr lang="en-US" dirty="0"/>
              <a:t>-values, calling this list </a:t>
            </a:r>
            <a:r>
              <a:rPr lang="en-US" b="1" i="1" dirty="0" err="1"/>
              <a:t>P</a:t>
            </a:r>
            <a:r>
              <a:rPr lang="en-US" b="1" i="1" baseline="-25000" dirty="0" err="1"/>
              <a:t>y</a:t>
            </a:r>
            <a:endParaRPr lang="en-US" b="1" i="1" baseline="-25000" dirty="0"/>
          </a:p>
          <a:p>
            <a:r>
              <a:rPr lang="en-US" dirty="0"/>
              <a:t>Find the median point in </a:t>
            </a:r>
            <a:r>
              <a:rPr lang="en-US" b="1" i="1" dirty="0" err="1"/>
              <a:t>P</a:t>
            </a:r>
            <a:r>
              <a:rPr lang="en-US" b="1" i="1" baseline="-25000" dirty="0" err="1"/>
              <a:t>x</a:t>
            </a:r>
            <a:r>
              <a:rPr lang="en-US" dirty="0"/>
              <a:t> and drop a line through it, dividing the points into those with smaller </a:t>
            </a:r>
            <a:r>
              <a:rPr lang="en-US" b="1" i="1" dirty="0"/>
              <a:t>x</a:t>
            </a:r>
            <a:r>
              <a:rPr lang="en-US" dirty="0"/>
              <a:t> (set </a:t>
            </a:r>
            <a:r>
              <a:rPr lang="en-US" b="1" i="1" dirty="0"/>
              <a:t>Q</a:t>
            </a:r>
            <a:r>
              <a:rPr lang="en-US" dirty="0"/>
              <a:t>) and larger </a:t>
            </a:r>
            <a:r>
              <a:rPr lang="en-US" b="1" i="1" dirty="0"/>
              <a:t>x </a:t>
            </a:r>
            <a:r>
              <a:rPr lang="en-US" dirty="0"/>
              <a:t>(set </a:t>
            </a:r>
            <a:r>
              <a:rPr lang="en-US" b="1" i="1" dirty="0"/>
              <a:t>R</a:t>
            </a:r>
            <a:r>
              <a:rPr lang="en-US" dirty="0"/>
              <a:t>)</a:t>
            </a:r>
            <a:endParaRPr lang="en-US" b="1" i="1" dirty="0"/>
          </a:p>
          <a:p>
            <a:r>
              <a:rPr lang="en-US" dirty="0"/>
              <a:t>Recursively find the closest pair of points on the left side and the closest pair of points on the right side</a:t>
            </a:r>
          </a:p>
        </p:txBody>
      </p:sp>
    </p:spTree>
    <p:extLst>
      <p:ext uri="{BB962C8B-B14F-4D97-AF65-F5344CB8AC3E}">
        <p14:creationId xmlns:p14="http://schemas.microsoft.com/office/powerpoint/2010/main" val="29172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5995987" y="2342389"/>
            <a:ext cx="0" cy="42637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points</a:t>
            </a:r>
          </a:p>
        </p:txBody>
      </p:sp>
      <p:sp>
        <p:nvSpPr>
          <p:cNvPr id="4" name="Oval 3"/>
          <p:cNvSpPr/>
          <p:nvPr/>
        </p:nvSpPr>
        <p:spPr>
          <a:xfrm>
            <a:off x="2438400" y="25908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38400" y="35814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62400" y="2342388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62400" y="44196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52700" y="56388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562600" y="3794188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657600" y="48006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648200" y="59436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82000" y="2401824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829800" y="55666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763000" y="30480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848600" y="49530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239000" y="2401824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919787" y="40386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443787" y="63246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562600" y="1600202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43300" y="1600201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Q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753350" y="1600201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R</a:t>
            </a:r>
          </a:p>
        </p:txBody>
      </p:sp>
      <p:sp>
        <p:nvSpPr>
          <p:cNvPr id="25" name="Oval 24"/>
          <p:cNvSpPr/>
          <p:nvPr/>
        </p:nvSpPr>
        <p:spPr>
          <a:xfrm>
            <a:off x="9677400" y="4398073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0130883" y="26670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1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and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</a:t>
            </a:r>
            <a:r>
              <a:rPr lang="en-US" strike="sngStrike" dirty="0"/>
              <a:t>magically</a:t>
            </a:r>
            <a:r>
              <a:rPr lang="en-US" dirty="0"/>
              <a:t> recursively found the closest pair of points in </a:t>
            </a:r>
            <a:r>
              <a:rPr lang="en-US" b="1" i="1" dirty="0"/>
              <a:t>Q</a:t>
            </a:r>
            <a:r>
              <a:rPr lang="en-US" dirty="0"/>
              <a:t> and the closest pair in </a:t>
            </a:r>
            <a:r>
              <a:rPr lang="en-US" b="1" i="1" dirty="0"/>
              <a:t>R</a:t>
            </a:r>
          </a:p>
          <a:p>
            <a:pPr lvl="1"/>
            <a:r>
              <a:rPr lang="en-US" dirty="0"/>
              <a:t>Between those two pairs, let's say the closest has distance </a:t>
            </a:r>
            <a:r>
              <a:rPr lang="el-GR" b="1" i="1" dirty="0"/>
              <a:t>δ</a:t>
            </a:r>
            <a:endParaRPr lang="en-US" b="1" i="1" dirty="0"/>
          </a:p>
          <a:p>
            <a:r>
              <a:rPr lang="en-US" dirty="0"/>
              <a:t>But what if the closest pair straddles </a:t>
            </a:r>
            <a:r>
              <a:rPr lang="en-US" b="1" i="1" dirty="0"/>
              <a:t>L</a:t>
            </a:r>
            <a:r>
              <a:rPr lang="en-US" dirty="0"/>
              <a:t>, with one point in </a:t>
            </a:r>
            <a:r>
              <a:rPr lang="en-US" b="1" i="1" dirty="0"/>
              <a:t>Q</a:t>
            </a:r>
            <a:r>
              <a:rPr lang="en-US" dirty="0"/>
              <a:t> and the other in </a:t>
            </a:r>
            <a:r>
              <a:rPr lang="en-US" b="1" i="1" dirty="0"/>
              <a:t>R</a:t>
            </a:r>
            <a:r>
              <a:rPr lang="en-US" dirty="0"/>
              <a:t>?</a:t>
            </a:r>
          </a:p>
          <a:p>
            <a:r>
              <a:rPr lang="en-US" dirty="0"/>
              <a:t>We do a linear scan of </a:t>
            </a:r>
            <a:r>
              <a:rPr lang="en-US" b="1" i="1" dirty="0" err="1"/>
              <a:t>P</a:t>
            </a:r>
            <a:r>
              <a:rPr lang="en-US" b="1" i="1" baseline="-25000" dirty="0" err="1"/>
              <a:t>y</a:t>
            </a:r>
            <a:r>
              <a:rPr lang="en-US" dirty="0"/>
              <a:t>, the list of points sorted by </a:t>
            </a:r>
            <a:r>
              <a:rPr lang="en-US" b="1" i="1" dirty="0"/>
              <a:t>y</a:t>
            </a:r>
            <a:r>
              <a:rPr lang="en-US" dirty="0"/>
              <a:t> values, making a new </a:t>
            </a:r>
            <a:r>
              <a:rPr lang="en-US" b="1" i="1" dirty="0"/>
              <a:t>y</a:t>
            </a:r>
            <a:r>
              <a:rPr lang="en-US" dirty="0"/>
              <a:t>-sorted list of points </a:t>
            </a:r>
            <a:r>
              <a:rPr lang="en-US" b="1" i="1" dirty="0" err="1"/>
              <a:t>S</a:t>
            </a:r>
            <a:r>
              <a:rPr lang="en-US" b="1" i="1" baseline="-25000" dirty="0" err="1"/>
              <a:t>y</a:t>
            </a:r>
            <a:r>
              <a:rPr lang="en-US" dirty="0"/>
              <a:t> whose </a:t>
            </a:r>
            <a:r>
              <a:rPr lang="en-US" b="1" i="1" dirty="0"/>
              <a:t>x</a:t>
            </a:r>
            <a:r>
              <a:rPr lang="en-US" dirty="0"/>
              <a:t>-coordinate is within </a:t>
            </a:r>
            <a:r>
              <a:rPr lang="el-GR" b="1" i="1" dirty="0"/>
              <a:t>δ </a:t>
            </a:r>
            <a:r>
              <a:rPr lang="en-US" dirty="0"/>
              <a:t>of </a:t>
            </a:r>
            <a:r>
              <a:rPr lang="en-US" b="1" i="1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63484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…conquer!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scan through the list </a:t>
            </a:r>
            <a:r>
              <a:rPr lang="en-US" b="1" i="1" dirty="0" err="1"/>
              <a:t>S</a:t>
            </a:r>
            <a:r>
              <a:rPr lang="en-US" b="1" i="1" baseline="-25000" dirty="0" err="1"/>
              <a:t>y</a:t>
            </a:r>
            <a:endParaRPr lang="en-US" b="1" i="1" baseline="-25000" dirty="0"/>
          </a:p>
          <a:p>
            <a:r>
              <a:rPr lang="en-US" dirty="0"/>
              <a:t>For each element, we compute the distance between it and the next 15 elements</a:t>
            </a:r>
          </a:p>
          <a:p>
            <a:r>
              <a:rPr lang="en-US" dirty="0"/>
              <a:t>We find the closest distance</a:t>
            </a:r>
          </a:p>
          <a:p>
            <a:r>
              <a:rPr lang="en-US" dirty="0"/>
              <a:t>If the closest distance is smaller than </a:t>
            </a:r>
            <a:r>
              <a:rPr lang="el-GR" b="1" i="1" dirty="0"/>
              <a:t>δ</a:t>
            </a:r>
            <a:r>
              <a:rPr lang="en-US" dirty="0"/>
              <a:t>, that's the true closest pair</a:t>
            </a:r>
          </a:p>
          <a:p>
            <a:r>
              <a:rPr lang="en-US" dirty="0"/>
              <a:t>Otherwise, we use the smaller of the pairs from </a:t>
            </a:r>
            <a:r>
              <a:rPr lang="en-US" b="1" i="1" dirty="0"/>
              <a:t>Q</a:t>
            </a:r>
            <a:r>
              <a:rPr lang="en-US" dirty="0"/>
              <a:t> and </a:t>
            </a:r>
            <a:r>
              <a:rPr lang="en-US" b="1" i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3907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First step: If there exists </a:t>
            </a:r>
            <a:r>
              <a:rPr lang="en-US" b="1" i="1" dirty="0"/>
              <a:t>q</a:t>
            </a:r>
            <a:r>
              <a:rPr lang="en-US" dirty="0"/>
              <a:t> ∈ </a:t>
            </a:r>
            <a:r>
              <a:rPr lang="en-US" b="1" i="1" dirty="0"/>
              <a:t>Q</a:t>
            </a:r>
            <a:r>
              <a:rPr lang="en-US" dirty="0"/>
              <a:t> and </a:t>
            </a:r>
            <a:r>
              <a:rPr lang="en-US" b="1" i="1" dirty="0"/>
              <a:t>r</a:t>
            </a:r>
            <a:r>
              <a:rPr lang="en-US" dirty="0"/>
              <a:t> ∈ </a:t>
            </a:r>
            <a:r>
              <a:rPr lang="en-US" b="1" i="1" dirty="0"/>
              <a:t>R</a:t>
            </a:r>
            <a:r>
              <a:rPr lang="en-US" dirty="0"/>
              <a:t> for which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q</a:t>
            </a:r>
            <a:r>
              <a:rPr lang="en-US" dirty="0"/>
              <a:t>, </a:t>
            </a:r>
            <a:r>
              <a:rPr lang="en-US" b="1" i="1" dirty="0"/>
              <a:t>r</a:t>
            </a:r>
            <a:r>
              <a:rPr lang="en-US" dirty="0"/>
              <a:t>) &lt; </a:t>
            </a:r>
            <a:r>
              <a:rPr lang="en-US" b="1" i="1" dirty="0"/>
              <a:t>δ</a:t>
            </a:r>
            <a:r>
              <a:rPr lang="en-US" dirty="0"/>
              <a:t>, then each of </a:t>
            </a:r>
            <a:r>
              <a:rPr lang="en-US" b="1" i="1" dirty="0"/>
              <a:t>q</a:t>
            </a:r>
            <a:r>
              <a:rPr lang="en-US" dirty="0"/>
              <a:t> and </a:t>
            </a:r>
            <a:r>
              <a:rPr lang="en-US" b="1" i="1" dirty="0"/>
              <a:t>r</a:t>
            </a:r>
            <a:r>
              <a:rPr lang="en-US" dirty="0"/>
              <a:t> lies within a distance </a:t>
            </a:r>
            <a:r>
              <a:rPr lang="en-US" b="1" i="1" dirty="0"/>
              <a:t>δ</a:t>
            </a:r>
            <a:r>
              <a:rPr lang="en-US" dirty="0"/>
              <a:t> of </a:t>
            </a:r>
            <a:r>
              <a:rPr lang="en-US" b="1" i="1" dirty="0"/>
              <a:t>L</a:t>
            </a:r>
            <a:r>
              <a:rPr lang="en-US" dirty="0"/>
              <a:t>.</a:t>
            </a:r>
          </a:p>
          <a:p>
            <a:r>
              <a:rPr lang="en-US" dirty="0"/>
              <a:t>Proof:</a:t>
            </a:r>
          </a:p>
          <a:p>
            <a:pPr lvl="1"/>
            <a:r>
              <a:rPr lang="en-US" dirty="0"/>
              <a:t>Let </a:t>
            </a:r>
            <a:r>
              <a:rPr lang="en-US" b="1" i="1" dirty="0"/>
              <a:t>x</a:t>
            </a:r>
            <a:r>
              <a:rPr lang="en-US" b="1" i="1" baseline="30000" dirty="0"/>
              <a:t>*</a:t>
            </a:r>
            <a:r>
              <a:rPr lang="en-US" dirty="0"/>
              <a:t> be the </a:t>
            </a:r>
            <a:r>
              <a:rPr lang="en-US" b="1" i="1" dirty="0"/>
              <a:t>x</a:t>
            </a:r>
            <a:r>
              <a:rPr lang="en-US" dirty="0"/>
              <a:t>-coordinate of </a:t>
            </a:r>
            <a:r>
              <a:rPr lang="en-US" b="1" i="1" dirty="0"/>
              <a:t>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Let </a:t>
            </a:r>
            <a:r>
              <a:rPr lang="en-US" b="1" i="1" dirty="0"/>
              <a:t>q</a:t>
            </a:r>
            <a:r>
              <a:rPr lang="en-US" i="1" dirty="0"/>
              <a:t> = </a:t>
            </a:r>
            <a:r>
              <a:rPr lang="en-US" dirty="0"/>
              <a:t>(</a:t>
            </a:r>
            <a:r>
              <a:rPr lang="en-US" b="1" i="1" dirty="0" err="1"/>
              <a:t>q</a:t>
            </a:r>
            <a:r>
              <a:rPr lang="en-US" b="1" i="1" baseline="-25000" dirty="0" err="1"/>
              <a:t>x</a:t>
            </a:r>
            <a:r>
              <a:rPr lang="en-US" dirty="0"/>
              <a:t>, </a:t>
            </a:r>
            <a:r>
              <a:rPr lang="en-US" b="1" i="1" dirty="0" err="1"/>
              <a:t>q</a:t>
            </a:r>
            <a:r>
              <a:rPr lang="en-US" b="1" i="1" baseline="-25000" dirty="0" err="1"/>
              <a:t>y</a:t>
            </a:r>
            <a:r>
              <a:rPr lang="en-US" dirty="0"/>
              <a:t>) and </a:t>
            </a:r>
            <a:r>
              <a:rPr lang="en-US" b="1" i="1" dirty="0"/>
              <a:t>r</a:t>
            </a:r>
            <a:r>
              <a:rPr lang="en-US" i="1" dirty="0"/>
              <a:t> = </a:t>
            </a:r>
            <a:r>
              <a:rPr lang="en-US" dirty="0"/>
              <a:t>(</a:t>
            </a:r>
            <a:r>
              <a:rPr lang="en-US" b="1" i="1" dirty="0" err="1"/>
              <a:t>r</a:t>
            </a:r>
            <a:r>
              <a:rPr lang="en-US" b="1" i="1" baseline="-25000" dirty="0" err="1"/>
              <a:t>x</a:t>
            </a:r>
            <a:r>
              <a:rPr lang="en-US" dirty="0"/>
              <a:t>, </a:t>
            </a:r>
            <a:r>
              <a:rPr lang="en-US" b="1" i="1" dirty="0" err="1"/>
              <a:t>r</a:t>
            </a:r>
            <a:r>
              <a:rPr lang="en-US" b="1" i="1" baseline="-25000" dirty="0" err="1"/>
              <a:t>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By the definition of </a:t>
            </a:r>
            <a:r>
              <a:rPr lang="en-US" b="1" i="1" dirty="0"/>
              <a:t>L</a:t>
            </a:r>
            <a:r>
              <a:rPr lang="en-US" sz="400" dirty="0"/>
              <a:t>∗</a:t>
            </a:r>
            <a:r>
              <a:rPr lang="en-US" dirty="0"/>
              <a:t>, we know that </a:t>
            </a:r>
            <a:r>
              <a:rPr lang="en-US" b="1" i="1" dirty="0" err="1"/>
              <a:t>q</a:t>
            </a:r>
            <a:r>
              <a:rPr lang="en-US" b="1" i="1" baseline="-25000" dirty="0" err="1"/>
              <a:t>x</a:t>
            </a:r>
            <a:r>
              <a:rPr lang="en-US" i="1" dirty="0"/>
              <a:t> </a:t>
            </a:r>
            <a:r>
              <a:rPr lang="en-US" sz="400" i="1" dirty="0"/>
              <a:t> </a:t>
            </a:r>
            <a:r>
              <a:rPr lang="en-US" dirty="0"/>
              <a:t>≤ </a:t>
            </a:r>
            <a:r>
              <a:rPr lang="en-US" b="1" i="1" dirty="0"/>
              <a:t>x</a:t>
            </a:r>
            <a:r>
              <a:rPr lang="en-US" b="1" i="1" baseline="30000" dirty="0"/>
              <a:t>*</a:t>
            </a:r>
            <a:r>
              <a:rPr lang="en-US" i="1" dirty="0"/>
              <a:t> </a:t>
            </a:r>
            <a:r>
              <a:rPr lang="en-US" sz="400" dirty="0"/>
              <a:t> </a:t>
            </a:r>
            <a:r>
              <a:rPr lang="en-US" i="1" dirty="0"/>
              <a:t>≤ </a:t>
            </a:r>
            <a:r>
              <a:rPr lang="en-US" b="1" i="1" dirty="0" err="1"/>
              <a:t>r</a:t>
            </a:r>
            <a:r>
              <a:rPr lang="en-US" b="1" i="1" baseline="-25000" dirty="0" err="1"/>
              <a:t>x</a:t>
            </a:r>
            <a:endParaRPr lang="en-US" dirty="0"/>
          </a:p>
          <a:p>
            <a:pPr lvl="1"/>
            <a:r>
              <a:rPr lang="en-US" dirty="0"/>
              <a:t>Thus, </a:t>
            </a:r>
            <a:r>
              <a:rPr lang="en-US" b="1" i="1" dirty="0"/>
              <a:t>x</a:t>
            </a:r>
            <a:r>
              <a:rPr lang="en-US" b="1" i="1" baseline="30000" dirty="0"/>
              <a:t>*</a:t>
            </a:r>
            <a:r>
              <a:rPr lang="en-US" dirty="0"/>
              <a:t> – </a:t>
            </a:r>
            <a:r>
              <a:rPr lang="en-US" b="1" i="1" dirty="0" err="1"/>
              <a:t>q</a:t>
            </a:r>
            <a:r>
              <a:rPr lang="en-US" b="1" i="1" baseline="-25000" dirty="0" err="1"/>
              <a:t>x</a:t>
            </a:r>
            <a:r>
              <a:rPr lang="en-US" dirty="0"/>
              <a:t> ≤ </a:t>
            </a:r>
            <a:r>
              <a:rPr lang="en-US" b="1" i="1" dirty="0" err="1"/>
              <a:t>r</a:t>
            </a:r>
            <a:r>
              <a:rPr lang="en-US" b="1" i="1" baseline="-25000" dirty="0" err="1"/>
              <a:t>x</a:t>
            </a:r>
            <a:r>
              <a:rPr lang="en-US" dirty="0"/>
              <a:t> – </a:t>
            </a:r>
            <a:r>
              <a:rPr lang="en-US" b="1" i="1" dirty="0" err="1"/>
              <a:t>q</a:t>
            </a:r>
            <a:r>
              <a:rPr lang="en-US" b="1" i="1" baseline="-25000" dirty="0" err="1"/>
              <a:t>x</a:t>
            </a:r>
            <a:r>
              <a:rPr lang="en-US" dirty="0"/>
              <a:t> ≤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 err="1"/>
              <a:t>q</a:t>
            </a:r>
            <a:r>
              <a:rPr lang="en-US" dirty="0" err="1"/>
              <a:t>,</a:t>
            </a:r>
            <a:r>
              <a:rPr lang="en-US" b="1" i="1" dirty="0" err="1"/>
              <a:t>r</a:t>
            </a:r>
            <a:r>
              <a:rPr lang="en-US" dirty="0"/>
              <a:t>) &lt; </a:t>
            </a:r>
            <a:r>
              <a:rPr lang="en-US" b="1" i="1" dirty="0"/>
              <a:t>δ</a:t>
            </a:r>
            <a:endParaRPr lang="en-US" dirty="0"/>
          </a:p>
          <a:p>
            <a:pPr lvl="1"/>
            <a:r>
              <a:rPr lang="en-US" dirty="0"/>
              <a:t>And, </a:t>
            </a:r>
            <a:r>
              <a:rPr lang="en-US" b="1" i="1" dirty="0" err="1"/>
              <a:t>r</a:t>
            </a:r>
            <a:r>
              <a:rPr lang="en-US" b="1" i="1" baseline="-25000" dirty="0" err="1"/>
              <a:t>x</a:t>
            </a:r>
            <a:r>
              <a:rPr lang="en-US" b="1" i="1" baseline="-25000" dirty="0"/>
              <a:t> </a:t>
            </a:r>
            <a:r>
              <a:rPr lang="en-US" dirty="0"/>
              <a:t>– </a:t>
            </a:r>
            <a:r>
              <a:rPr lang="en-US" b="1" i="1" dirty="0"/>
              <a:t>x</a:t>
            </a:r>
            <a:r>
              <a:rPr lang="en-US" b="1" i="1" baseline="30000" dirty="0"/>
              <a:t>*</a:t>
            </a:r>
            <a:r>
              <a:rPr lang="en-US" dirty="0"/>
              <a:t> ≤ </a:t>
            </a:r>
            <a:r>
              <a:rPr lang="en-US" b="1" i="1" dirty="0" err="1"/>
              <a:t>r</a:t>
            </a:r>
            <a:r>
              <a:rPr lang="en-US" b="1" i="1" baseline="-25000" dirty="0" err="1"/>
              <a:t>x</a:t>
            </a:r>
            <a:r>
              <a:rPr lang="en-US" dirty="0"/>
              <a:t> – </a:t>
            </a:r>
            <a:r>
              <a:rPr lang="en-US" b="1" i="1" dirty="0" err="1"/>
              <a:t>q</a:t>
            </a:r>
            <a:r>
              <a:rPr lang="en-US" b="1" i="1" baseline="-25000" dirty="0" err="1"/>
              <a:t>x</a:t>
            </a:r>
            <a:r>
              <a:rPr lang="en-US" dirty="0"/>
              <a:t> ≤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 err="1"/>
              <a:t>q</a:t>
            </a:r>
            <a:r>
              <a:rPr lang="en-US" dirty="0" err="1"/>
              <a:t>,</a:t>
            </a:r>
            <a:r>
              <a:rPr lang="en-US" b="1" i="1" dirty="0" err="1"/>
              <a:t>r</a:t>
            </a:r>
            <a:r>
              <a:rPr lang="en-US" dirty="0"/>
              <a:t>) &lt; </a:t>
            </a:r>
            <a:r>
              <a:rPr lang="en-US" b="1" i="1" dirty="0"/>
              <a:t>δ</a:t>
            </a:r>
          </a:p>
          <a:p>
            <a:pPr lvl="1"/>
            <a:r>
              <a:rPr lang="en-US" dirty="0"/>
              <a:t>Since </a:t>
            </a:r>
            <a:r>
              <a:rPr lang="en-US" b="1" i="1" dirty="0"/>
              <a:t>q</a:t>
            </a:r>
            <a:r>
              <a:rPr lang="en-US" dirty="0"/>
              <a:t> and </a:t>
            </a:r>
            <a:r>
              <a:rPr lang="en-US" b="1" i="1" dirty="0"/>
              <a:t>r</a:t>
            </a:r>
            <a:r>
              <a:rPr lang="en-US" dirty="0"/>
              <a:t> both have an </a:t>
            </a:r>
            <a:r>
              <a:rPr lang="en-US" b="1" i="1" dirty="0"/>
              <a:t>x</a:t>
            </a:r>
            <a:r>
              <a:rPr lang="en-US" dirty="0"/>
              <a:t>-coordinate within </a:t>
            </a:r>
            <a:r>
              <a:rPr lang="en-US" b="1" i="1" dirty="0"/>
              <a:t>δ</a:t>
            </a:r>
            <a:r>
              <a:rPr lang="en-US" dirty="0"/>
              <a:t> of </a:t>
            </a:r>
            <a:r>
              <a:rPr lang="en-US" b="1" i="1" dirty="0"/>
              <a:t>x</a:t>
            </a:r>
            <a:r>
              <a:rPr lang="en-US" b="1" i="1" baseline="30000" dirty="0"/>
              <a:t>*</a:t>
            </a:r>
            <a:r>
              <a:rPr lang="en-US" dirty="0"/>
              <a:t>, they are both within </a:t>
            </a:r>
            <a:r>
              <a:rPr lang="en-US" b="1" i="1" dirty="0"/>
              <a:t>δ</a:t>
            </a:r>
            <a:r>
              <a:rPr lang="en-US" dirty="0"/>
              <a:t> of </a:t>
            </a:r>
            <a:r>
              <a:rPr lang="en-US" b="1" i="1" dirty="0"/>
              <a:t>L. </a:t>
            </a:r>
            <a:r>
              <a:rPr lang="en-US" dirty="0"/>
              <a:t>∎</a:t>
            </a:r>
          </a:p>
        </p:txBody>
      </p:sp>
    </p:spTree>
    <p:extLst>
      <p:ext uri="{BB962C8B-B14F-4D97-AF65-F5344CB8AC3E}">
        <p14:creationId xmlns:p14="http://schemas.microsoft.com/office/powerpoint/2010/main" val="56412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step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b="1" i="1" dirty="0"/>
              <a:t>S</a:t>
            </a:r>
            <a:r>
              <a:rPr lang="en-US" dirty="0"/>
              <a:t> be the set of points whose </a:t>
            </a:r>
            <a:r>
              <a:rPr lang="en-US" b="1" i="1" dirty="0"/>
              <a:t>x</a:t>
            </a:r>
            <a:r>
              <a:rPr lang="en-US" dirty="0"/>
              <a:t>-coordinate is within </a:t>
            </a:r>
            <a:r>
              <a:rPr lang="en-US" b="1" i="1" dirty="0"/>
              <a:t>δ</a:t>
            </a:r>
            <a:r>
              <a:rPr lang="en-US" dirty="0"/>
              <a:t> of line </a:t>
            </a:r>
            <a:r>
              <a:rPr lang="en-US" b="1" i="1" dirty="0"/>
              <a:t>L</a:t>
            </a:r>
            <a:r>
              <a:rPr lang="en-US" dirty="0"/>
              <a:t>.</a:t>
            </a:r>
          </a:p>
          <a:p>
            <a:r>
              <a:rPr lang="en-US" dirty="0"/>
              <a:t>There exist </a:t>
            </a:r>
            <a:r>
              <a:rPr lang="en-US" b="1" i="1" dirty="0"/>
              <a:t>q</a:t>
            </a:r>
            <a:r>
              <a:rPr lang="en-US" dirty="0"/>
              <a:t> ∈ </a:t>
            </a:r>
            <a:r>
              <a:rPr lang="en-US" b="1" i="1" dirty="0"/>
              <a:t>Q</a:t>
            </a:r>
            <a:r>
              <a:rPr lang="en-US" dirty="0"/>
              <a:t> and </a:t>
            </a:r>
            <a:r>
              <a:rPr lang="en-US" b="1" i="1" dirty="0"/>
              <a:t>r</a:t>
            </a:r>
            <a:r>
              <a:rPr lang="en-US" dirty="0"/>
              <a:t> ∈ </a:t>
            </a:r>
            <a:r>
              <a:rPr lang="en-US" b="1" i="1" dirty="0"/>
              <a:t>R</a:t>
            </a:r>
            <a:r>
              <a:rPr lang="en-US" dirty="0"/>
              <a:t> for which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q</a:t>
            </a:r>
            <a:r>
              <a:rPr lang="en-US" dirty="0"/>
              <a:t>, </a:t>
            </a:r>
            <a:r>
              <a:rPr lang="en-US" b="1" i="1" dirty="0"/>
              <a:t>r</a:t>
            </a:r>
            <a:r>
              <a:rPr lang="en-US" dirty="0"/>
              <a:t>) &lt; </a:t>
            </a:r>
            <a:r>
              <a:rPr lang="en-US" b="1" i="1" dirty="0"/>
              <a:t>δ</a:t>
            </a:r>
            <a:r>
              <a:rPr lang="en-US" dirty="0"/>
              <a:t> if and only if there exist 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b="1" i="1" dirty="0"/>
              <a:t>s'</a:t>
            </a:r>
            <a:r>
              <a:rPr lang="en-US" dirty="0"/>
              <a:t> ∈ </a:t>
            </a:r>
            <a:r>
              <a:rPr lang="en-US" b="1" i="1" dirty="0"/>
              <a:t>S</a:t>
            </a:r>
            <a:r>
              <a:rPr lang="en-US" dirty="0"/>
              <a:t> for which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b="1" i="1" dirty="0"/>
              <a:t>s'</a:t>
            </a:r>
            <a:r>
              <a:rPr lang="el-GR" dirty="0"/>
              <a:t>) &lt; </a:t>
            </a:r>
            <a:r>
              <a:rPr lang="el-GR" b="1" i="1" dirty="0"/>
              <a:t>δ</a:t>
            </a:r>
            <a:r>
              <a:rPr lang="el-GR" dirty="0"/>
              <a:t>.</a:t>
            </a:r>
            <a:endParaRPr lang="en-US" dirty="0"/>
          </a:p>
          <a:p>
            <a:r>
              <a:rPr lang="en-US" dirty="0"/>
              <a:t>This is really just restating the last proof:  The only way that </a:t>
            </a:r>
            <a:r>
              <a:rPr lang="en-US" b="1" i="1" dirty="0"/>
              <a:t>q</a:t>
            </a:r>
            <a:r>
              <a:rPr lang="en-US" dirty="0"/>
              <a:t> and </a:t>
            </a:r>
            <a:r>
              <a:rPr lang="en-US" b="1" i="1" dirty="0"/>
              <a:t>r</a:t>
            </a:r>
            <a:r>
              <a:rPr lang="en-US" dirty="0"/>
              <a:t> are the closest pair is if the closest pair wasn't completely in </a:t>
            </a:r>
            <a:r>
              <a:rPr lang="en-US" b="1" i="1" dirty="0"/>
              <a:t>Q</a:t>
            </a:r>
            <a:r>
              <a:rPr lang="en-US" dirty="0"/>
              <a:t> or </a:t>
            </a:r>
            <a:r>
              <a:rPr lang="en-US" b="1" i="1" dirty="0"/>
              <a:t>R</a:t>
            </a:r>
            <a:r>
              <a:rPr lang="en-US" dirty="0"/>
              <a:t>.  The pair straddles </a:t>
            </a:r>
            <a:r>
              <a:rPr lang="en-US" b="1" i="1" dirty="0"/>
              <a:t>L</a:t>
            </a:r>
            <a:r>
              <a:rPr lang="en-US" dirty="0"/>
              <a:t> and must be within </a:t>
            </a:r>
            <a:r>
              <a:rPr lang="el-GR" b="1" i="1" dirty="0"/>
              <a:t>δ</a:t>
            </a:r>
            <a:r>
              <a:rPr lang="en-US" dirty="0"/>
              <a:t> of it or can't possibly be the closest pair.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5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step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b="1" i="1" dirty="0"/>
              <a:t>s'</a:t>
            </a:r>
            <a:r>
              <a:rPr lang="en-US" dirty="0"/>
              <a:t> ∈ </a:t>
            </a:r>
            <a:r>
              <a:rPr lang="en-US" b="1" i="1" dirty="0"/>
              <a:t>S</a:t>
            </a:r>
            <a:r>
              <a:rPr lang="en-US" dirty="0"/>
              <a:t> have the property that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b="1" i="1" dirty="0"/>
              <a:t>s'</a:t>
            </a:r>
            <a:r>
              <a:rPr lang="en-US" dirty="0"/>
              <a:t>) &lt; </a:t>
            </a:r>
            <a:r>
              <a:rPr lang="en-US" b="1" i="1" dirty="0"/>
              <a:t>δ</a:t>
            </a:r>
            <a:r>
              <a:rPr lang="en-US" dirty="0"/>
              <a:t>, then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s'</a:t>
            </a:r>
            <a:r>
              <a:rPr lang="en-US" dirty="0"/>
              <a:t> are within 15 positions of each other in the sorted list </a:t>
            </a:r>
            <a:r>
              <a:rPr lang="en-US" b="1" i="1" dirty="0" err="1"/>
              <a:t>S</a:t>
            </a:r>
            <a:r>
              <a:rPr lang="en-US" b="1" i="1" baseline="-25000" dirty="0" err="1"/>
              <a:t>y</a:t>
            </a:r>
            <a:r>
              <a:rPr lang="en-US" dirty="0"/>
              <a:t>.</a:t>
            </a:r>
          </a:p>
          <a:p>
            <a:r>
              <a:rPr lang="en-US" b="1" dirty="0"/>
              <a:t>Proof:</a:t>
            </a:r>
          </a:p>
          <a:p>
            <a:pPr lvl="1"/>
            <a:r>
              <a:rPr lang="en-US" dirty="0"/>
              <a:t>Consider the subset </a:t>
            </a:r>
            <a:r>
              <a:rPr lang="en-US" b="1" i="1" dirty="0"/>
              <a:t>Z</a:t>
            </a:r>
            <a:r>
              <a:rPr lang="en-US" i="1" dirty="0"/>
              <a:t> </a:t>
            </a:r>
            <a:r>
              <a:rPr lang="en-US" dirty="0"/>
              <a:t>of the plane consisting of all points within distance </a:t>
            </a:r>
            <a:r>
              <a:rPr lang="en-US" b="1" i="1" dirty="0"/>
              <a:t>δ</a:t>
            </a:r>
            <a:r>
              <a:rPr lang="en-US" i="1" dirty="0"/>
              <a:t> </a:t>
            </a:r>
            <a:r>
              <a:rPr lang="en-US" dirty="0"/>
              <a:t>of </a:t>
            </a:r>
            <a:r>
              <a:rPr lang="en-US" b="1" i="1" dirty="0"/>
              <a:t>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We partition </a:t>
            </a:r>
            <a:r>
              <a:rPr lang="en-US" b="1" i="1" dirty="0"/>
              <a:t>Z</a:t>
            </a:r>
            <a:r>
              <a:rPr lang="en-US" i="1" dirty="0"/>
              <a:t> </a:t>
            </a:r>
            <a:r>
              <a:rPr lang="en-US" dirty="0"/>
              <a:t>into </a:t>
            </a:r>
            <a:r>
              <a:rPr lang="en-US" i="1" dirty="0"/>
              <a:t>boxes</a:t>
            </a:r>
            <a:r>
              <a:rPr lang="en-US" dirty="0"/>
              <a:t>: squares with horizontal and vertical sides of length </a:t>
            </a:r>
            <a:r>
              <a:rPr lang="en-US" b="1" i="1" dirty="0"/>
              <a:t>δ</a:t>
            </a:r>
            <a:r>
              <a:rPr lang="en-US" i="1" dirty="0"/>
              <a:t>/</a:t>
            </a:r>
            <a:r>
              <a:rPr lang="en-US" dirty="0"/>
              <a:t>2.</a:t>
            </a:r>
          </a:p>
          <a:p>
            <a:pPr lvl="1"/>
            <a:r>
              <a:rPr lang="en-US" dirty="0"/>
              <a:t>One </a:t>
            </a:r>
            <a:r>
              <a:rPr lang="en-US" i="1" dirty="0"/>
              <a:t>row </a:t>
            </a:r>
            <a:r>
              <a:rPr lang="en-US" dirty="0"/>
              <a:t>of </a:t>
            </a:r>
            <a:r>
              <a:rPr lang="en-US" b="1" i="1" dirty="0"/>
              <a:t>Z</a:t>
            </a:r>
            <a:r>
              <a:rPr lang="en-US" i="1" dirty="0"/>
              <a:t> </a:t>
            </a:r>
            <a:r>
              <a:rPr lang="en-US" dirty="0"/>
              <a:t>will consist of four boxes whose horizontal sides have the same </a:t>
            </a:r>
            <a:r>
              <a:rPr lang="en-US" b="1" i="1" dirty="0"/>
              <a:t>y</a:t>
            </a:r>
            <a:r>
              <a:rPr lang="en-US" dirty="0"/>
              <a:t>-coordinates.</a:t>
            </a:r>
          </a:p>
        </p:txBody>
      </p:sp>
    </p:spTree>
    <p:extLst>
      <p:ext uri="{BB962C8B-B14F-4D97-AF65-F5344CB8AC3E}">
        <p14:creationId xmlns:p14="http://schemas.microsoft.com/office/powerpoint/2010/main" val="184883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5980755" y="1989796"/>
            <a:ext cx="15232" cy="4713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points</a:t>
            </a:r>
          </a:p>
        </p:txBody>
      </p:sp>
      <p:sp>
        <p:nvSpPr>
          <p:cNvPr id="4" name="Oval 3"/>
          <p:cNvSpPr/>
          <p:nvPr/>
        </p:nvSpPr>
        <p:spPr>
          <a:xfrm>
            <a:off x="2438400" y="2688009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38400" y="3678609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62400" y="2439597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62400" y="4516809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52700" y="5736009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562600" y="3891397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657600" y="4897809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648200" y="6040809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82000" y="2499033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829800" y="5663809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763000" y="3145209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848600" y="5050209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239000" y="2499033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919787" y="4135809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443787" y="6421809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543300" y="169741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Q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753350" y="169741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R</a:t>
            </a:r>
          </a:p>
        </p:txBody>
      </p:sp>
      <p:cxnSp>
        <p:nvCxnSpPr>
          <p:cNvPr id="19" name="Straight Connector 18"/>
          <p:cNvCxnSpPr>
            <a:stCxn id="10" idx="7"/>
            <a:endCxn id="7" idx="3"/>
          </p:cNvCxnSpPr>
          <p:nvPr/>
        </p:nvCxnSpPr>
        <p:spPr>
          <a:xfrm flipV="1">
            <a:off x="3787682" y="4646891"/>
            <a:ext cx="197036" cy="2732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00400" y="4236835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 </a:t>
            </a:r>
            <a:r>
              <a:rPr lang="en-US" sz="3200" b="1" i="1" dirty="0"/>
              <a:t>δ</a:t>
            </a:r>
            <a:r>
              <a:rPr lang="en-US" sz="3200" i="1" dirty="0"/>
              <a:t> </a:t>
            </a:r>
            <a:endParaRPr lang="en-US" sz="3200" b="1" i="1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5334000" y="2154610"/>
            <a:ext cx="0" cy="441617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629400" y="2154610"/>
            <a:ext cx="0" cy="441617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324600" y="2154610"/>
            <a:ext cx="0" cy="441617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689600" y="2154610"/>
            <a:ext cx="0" cy="441617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334000" y="2307009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333998" y="2631621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334000" y="2936421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3998" y="3241221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334000" y="3580091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333998" y="3904703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34000" y="4209503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333998" y="4514303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348288" y="4834309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348286" y="5158921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348288" y="5463721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348286" y="5768521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334000" y="6060621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333998" y="6365421"/>
            <a:ext cx="129540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603207" y="6006808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  <a:r>
              <a:rPr lang="en-US" sz="2400" b="1" i="1" dirty="0"/>
              <a:t>δ</a:t>
            </a:r>
            <a:r>
              <a:rPr lang="en-US" sz="2400" dirty="0"/>
              <a:t>/2</a:t>
            </a:r>
            <a:r>
              <a:rPr lang="en-US" sz="2400" i="1" dirty="0"/>
              <a:t> </a:t>
            </a:r>
            <a:endParaRPr lang="en-US" sz="2400" b="1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6030913" y="640080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  <a:r>
              <a:rPr lang="en-US" sz="2400" b="1" i="1" dirty="0"/>
              <a:t>δ</a:t>
            </a:r>
            <a:r>
              <a:rPr lang="en-US" sz="2400" dirty="0"/>
              <a:t>/2</a:t>
            </a:r>
            <a:r>
              <a:rPr lang="en-US" sz="2400" i="1" dirty="0"/>
              <a:t> </a:t>
            </a:r>
            <a:endParaRPr lang="en-US" sz="2400" b="1" i="1" dirty="0"/>
          </a:p>
        </p:txBody>
      </p:sp>
      <p:cxnSp>
        <p:nvCxnSpPr>
          <p:cNvPr id="78" name="Straight Connector 77"/>
          <p:cNvCxnSpPr/>
          <p:nvPr/>
        </p:nvCxnSpPr>
        <p:spPr>
          <a:xfrm>
            <a:off x="5333999" y="2002209"/>
            <a:ext cx="646757" cy="0"/>
          </a:xfrm>
          <a:prstGeom prst="line">
            <a:avLst/>
          </a:prstGeom>
          <a:ln w="381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181600" y="146881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 </a:t>
            </a:r>
            <a:r>
              <a:rPr lang="en-US" sz="3200" b="1" i="1" dirty="0"/>
              <a:t>δ</a:t>
            </a:r>
            <a:r>
              <a:rPr lang="en-US" sz="3200" i="1" dirty="0"/>
              <a:t> </a:t>
            </a:r>
            <a:endParaRPr lang="en-US" sz="3200" b="1" i="1" dirty="0"/>
          </a:p>
        </p:txBody>
      </p:sp>
      <p:sp>
        <p:nvSpPr>
          <p:cNvPr id="45" name="Oval 44"/>
          <p:cNvSpPr/>
          <p:nvPr/>
        </p:nvSpPr>
        <p:spPr>
          <a:xfrm>
            <a:off x="9677400" y="4398073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10130883" y="26670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86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Suppose two points of </a:t>
                </a:r>
                <a:r>
                  <a:rPr lang="en-US" b="1" i="1" dirty="0"/>
                  <a:t>S</a:t>
                </a:r>
                <a:r>
                  <a:rPr lang="en-US" i="1" dirty="0"/>
                  <a:t> </a:t>
                </a:r>
                <a:r>
                  <a:rPr lang="en-US" dirty="0"/>
                  <a:t>lie in the same box. Since all points in this box lie on the same side of </a:t>
                </a:r>
                <a:r>
                  <a:rPr lang="en-US" b="1" i="1" dirty="0"/>
                  <a:t>L</a:t>
                </a:r>
                <a:r>
                  <a:rPr lang="en-US" dirty="0"/>
                  <a:t>, these two points either both belong to </a:t>
                </a:r>
                <a:r>
                  <a:rPr lang="en-US" b="1" i="1" dirty="0"/>
                  <a:t>Q</a:t>
                </a:r>
                <a:r>
                  <a:rPr lang="en-US" i="1" dirty="0"/>
                  <a:t> </a:t>
                </a:r>
                <a:r>
                  <a:rPr lang="en-US" dirty="0"/>
                  <a:t>or both belong to </a:t>
                </a:r>
                <a:r>
                  <a:rPr lang="en-US" b="1" i="1" dirty="0"/>
                  <a:t>R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But any two points in the same box are within distance </a:t>
                </a:r>
                <a:r>
                  <a:rPr lang="en-US" b="1" i="1" dirty="0"/>
                  <a:t>δ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  <m:r>
                      <a:rPr lang="en-US" b="1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b="1" i="1" dirty="0"/>
                  <a:t> </a:t>
                </a:r>
                <a:r>
                  <a:rPr lang="el-GR" b="1" i="1" dirty="0"/>
                  <a:t>&lt; δ</a:t>
                </a:r>
                <a:r>
                  <a:rPr lang="el-GR" dirty="0"/>
                  <a:t>,</a:t>
                </a:r>
                <a:r>
                  <a:rPr lang="en-US" dirty="0"/>
                  <a:t> which contradicts our definition of </a:t>
                </a:r>
                <a:r>
                  <a:rPr lang="en-US" b="1" i="1" dirty="0"/>
                  <a:t>δ</a:t>
                </a:r>
                <a:r>
                  <a:rPr lang="en-US" i="1" dirty="0"/>
                  <a:t> </a:t>
                </a:r>
                <a:r>
                  <a:rPr lang="en-US" dirty="0"/>
                  <a:t>as the minimum distance between any pair of points in </a:t>
                </a:r>
                <a:r>
                  <a:rPr lang="en-US" b="1" i="1" dirty="0"/>
                  <a:t>Q</a:t>
                </a:r>
                <a:r>
                  <a:rPr lang="en-US" i="1" dirty="0"/>
                  <a:t> </a:t>
                </a:r>
                <a:r>
                  <a:rPr lang="en-US" dirty="0"/>
                  <a:t>or in </a:t>
                </a:r>
                <a:r>
                  <a:rPr lang="en-US" b="1" i="1" dirty="0"/>
                  <a:t>R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Thus each box contains at most one point of </a:t>
                </a:r>
                <a:r>
                  <a:rPr lang="en-US" b="1" i="1" dirty="0"/>
                  <a:t>S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955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Counting inversions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Now suppose that 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b="1" i="1" dirty="0"/>
              <a:t>s'</a:t>
            </a:r>
            <a:r>
              <a:rPr lang="en-US" dirty="0"/>
              <a:t> ∈ </a:t>
            </a:r>
            <a:r>
              <a:rPr lang="en-US" b="1" i="1" dirty="0"/>
              <a:t>S</a:t>
            </a:r>
            <a:r>
              <a:rPr lang="en-US" i="1" dirty="0"/>
              <a:t> </a:t>
            </a:r>
            <a:r>
              <a:rPr lang="en-US" dirty="0"/>
              <a:t>have the property that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b="1" i="1" dirty="0"/>
              <a:t>s'</a:t>
            </a:r>
            <a:r>
              <a:rPr lang="el-GR" dirty="0"/>
              <a:t>)</a:t>
            </a:r>
            <a:r>
              <a:rPr lang="el-GR" i="1" dirty="0"/>
              <a:t> &lt; </a:t>
            </a:r>
            <a:r>
              <a:rPr lang="el-GR" b="1" i="1" dirty="0"/>
              <a:t>δ</a:t>
            </a:r>
            <a:r>
              <a:rPr lang="el-GR" dirty="0"/>
              <a:t>, </a:t>
            </a:r>
            <a:r>
              <a:rPr lang="en-US" dirty="0"/>
              <a:t>and that they are at least 16 positions apart in </a:t>
            </a:r>
            <a:r>
              <a:rPr lang="en-US" b="1" i="1" dirty="0" err="1"/>
              <a:t>S</a:t>
            </a:r>
            <a:r>
              <a:rPr lang="en-US" b="1" i="1" baseline="-25000" dirty="0" err="1"/>
              <a:t>y</a:t>
            </a:r>
            <a:r>
              <a:rPr lang="en-US" dirty="0"/>
              <a:t>.</a:t>
            </a:r>
          </a:p>
          <a:p>
            <a:r>
              <a:rPr lang="en-US" dirty="0"/>
              <a:t>Assume without loss of generality that </a:t>
            </a:r>
            <a:r>
              <a:rPr lang="en-US" b="1" i="1" dirty="0"/>
              <a:t>s</a:t>
            </a:r>
            <a:r>
              <a:rPr lang="en-US" i="1" dirty="0"/>
              <a:t> </a:t>
            </a:r>
            <a:r>
              <a:rPr lang="en-US" dirty="0"/>
              <a:t>has the smaller </a:t>
            </a:r>
            <a:r>
              <a:rPr lang="en-US" b="1" i="1" dirty="0"/>
              <a:t>y</a:t>
            </a:r>
            <a:r>
              <a:rPr lang="en-US" dirty="0"/>
              <a:t>-coordinate. Then, since there can be at most one point per box, there are at least three rows of </a:t>
            </a:r>
            <a:r>
              <a:rPr lang="en-US" b="1" i="1" dirty="0"/>
              <a:t>Z</a:t>
            </a:r>
            <a:r>
              <a:rPr lang="en-US" i="1" dirty="0"/>
              <a:t> </a:t>
            </a:r>
            <a:r>
              <a:rPr lang="en-US" dirty="0"/>
              <a:t>lying between </a:t>
            </a:r>
            <a:r>
              <a:rPr lang="en-US" b="1" i="1" dirty="0"/>
              <a:t>s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i="1" dirty="0"/>
              <a:t>s'</a:t>
            </a:r>
            <a:r>
              <a:rPr lang="en-US" dirty="0"/>
              <a:t>.</a:t>
            </a:r>
          </a:p>
          <a:p>
            <a:r>
              <a:rPr lang="en-US" dirty="0"/>
              <a:t>But any two points in </a:t>
            </a:r>
            <a:r>
              <a:rPr lang="en-US" b="1" i="1" dirty="0"/>
              <a:t>Z</a:t>
            </a:r>
            <a:r>
              <a:rPr lang="en-US" i="1" dirty="0"/>
              <a:t> </a:t>
            </a:r>
            <a:r>
              <a:rPr lang="en-US" dirty="0"/>
              <a:t>separated by at least three rows must be a distance of at least 3</a:t>
            </a:r>
            <a:r>
              <a:rPr lang="en-US" b="1" i="1" dirty="0"/>
              <a:t>δ</a:t>
            </a:r>
            <a:r>
              <a:rPr lang="en-US" i="1" dirty="0"/>
              <a:t>/</a:t>
            </a:r>
            <a:r>
              <a:rPr lang="en-US" dirty="0"/>
              <a:t>2 apart, which is a contradiction. ∎</a:t>
            </a:r>
          </a:p>
        </p:txBody>
      </p:sp>
    </p:spTree>
    <p:extLst>
      <p:ext uri="{BB962C8B-B14F-4D97-AF65-F5344CB8AC3E}">
        <p14:creationId xmlns:p14="http://schemas.microsoft.com/office/powerpoint/2010/main" val="16132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Pre-processing:</a:t>
                </a:r>
              </a:p>
              <a:p>
                <a:pPr lvl="1"/>
                <a:r>
                  <a:rPr lang="en-US" dirty="0"/>
                  <a:t>Sort the points by </a:t>
                </a:r>
                <a:r>
                  <a:rPr lang="en-US" b="1" i="1" dirty="0"/>
                  <a:t>x</a:t>
                </a:r>
                <a:r>
                  <a:rPr lang="en-US" dirty="0"/>
                  <a:t>: O(</a:t>
                </a:r>
                <a:r>
                  <a:rPr lang="en-US" b="1" i="1" dirty="0"/>
                  <a:t>n</a:t>
                </a:r>
                <a:r>
                  <a:rPr lang="en-US" dirty="0"/>
                  <a:t> log </a:t>
                </a:r>
                <a:r>
                  <a:rPr lang="en-US" b="1" i="1" dirty="0"/>
                  <a:t>n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Sort the points by </a:t>
                </a:r>
                <a:r>
                  <a:rPr lang="en-US" b="1" i="1" dirty="0"/>
                  <a:t>y</a:t>
                </a:r>
                <a:r>
                  <a:rPr lang="en-US" dirty="0"/>
                  <a:t>: O(</a:t>
                </a:r>
                <a:r>
                  <a:rPr lang="en-US" b="1" i="1" dirty="0"/>
                  <a:t>n</a:t>
                </a:r>
                <a:r>
                  <a:rPr lang="en-US" dirty="0"/>
                  <a:t> log </a:t>
                </a:r>
                <a:r>
                  <a:rPr lang="en-US" b="1" i="1" dirty="0"/>
                  <a:t>n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Recursion:</a:t>
                </a:r>
              </a:p>
              <a:p>
                <a:pPr lvl="1"/>
                <a:r>
                  <a:rPr lang="en-US" dirty="0"/>
                  <a:t>If there are three or fewer points, find the closest pair by comparing all pairs</a:t>
                </a:r>
              </a:p>
              <a:p>
                <a:pPr lvl="1"/>
                <a:r>
                  <a:rPr lang="en-US" dirty="0"/>
                  <a:t>Otherwise, divide into sets </a:t>
                </a:r>
                <a:r>
                  <a:rPr lang="en-US" b="1" i="1" dirty="0"/>
                  <a:t>Q</a:t>
                </a:r>
                <a:r>
                  <a:rPr lang="en-US" dirty="0"/>
                  <a:t> and </a:t>
                </a:r>
                <a:r>
                  <a:rPr lang="en-US" b="1" i="1" dirty="0"/>
                  <a:t>R</a:t>
                </a:r>
                <a:r>
                  <a:rPr lang="en-US" dirty="0"/>
                  <a:t>: O(</a:t>
                </a:r>
                <a:r>
                  <a:rPr lang="en-US" b="1" i="1" dirty="0"/>
                  <a:t>n</a:t>
                </a:r>
                <a:r>
                  <a:rPr lang="en-US" dirty="0"/>
                  <a:t>) time</a:t>
                </a:r>
              </a:p>
              <a:p>
                <a:pPr lvl="1"/>
                <a:r>
                  <a:rPr lang="en-US" dirty="0"/>
                  <a:t>Make lists </a:t>
                </a:r>
                <a:r>
                  <a:rPr lang="en-US" b="1" i="1" dirty="0" err="1"/>
                  <a:t>Q</a:t>
                </a:r>
                <a:r>
                  <a:rPr lang="en-US" b="1" i="1" baseline="-25000" dirty="0" err="1"/>
                  <a:t>x</a:t>
                </a:r>
                <a:r>
                  <a:rPr lang="en-US" dirty="0"/>
                  <a:t>, </a:t>
                </a:r>
                <a:r>
                  <a:rPr lang="en-US" b="1" i="1" dirty="0" err="1"/>
                  <a:t>Q</a:t>
                </a:r>
                <a:r>
                  <a:rPr lang="en-US" b="1" i="1" baseline="-25000" dirty="0" err="1"/>
                  <a:t>y</a:t>
                </a:r>
                <a:r>
                  <a:rPr lang="en-US" dirty="0"/>
                  <a:t>, </a:t>
                </a:r>
                <a:r>
                  <a:rPr lang="en-US" b="1" i="1" dirty="0"/>
                  <a:t>R</a:t>
                </a:r>
                <a:r>
                  <a:rPr lang="en-US" b="1" i="1" baseline="-25000" dirty="0"/>
                  <a:t>x</a:t>
                </a:r>
                <a:r>
                  <a:rPr lang="en-US" dirty="0"/>
                  <a:t>, and </a:t>
                </a:r>
                <a:r>
                  <a:rPr lang="en-US" b="1" i="1" dirty="0"/>
                  <a:t>R</a:t>
                </a:r>
                <a:r>
                  <a:rPr lang="en-US" b="1" i="1" baseline="-25000" dirty="0"/>
                  <a:t>y</a:t>
                </a:r>
                <a:r>
                  <a:rPr lang="en-US" dirty="0"/>
                  <a:t>, giving the points in </a:t>
                </a:r>
                <a:r>
                  <a:rPr lang="en-US" b="1" i="1" dirty="0"/>
                  <a:t>Q</a:t>
                </a:r>
                <a:r>
                  <a:rPr lang="en-US" dirty="0"/>
                  <a:t> and </a:t>
                </a:r>
                <a:r>
                  <a:rPr lang="en-US" b="1" i="1" dirty="0"/>
                  <a:t>R</a:t>
                </a:r>
                <a:r>
                  <a:rPr lang="en-US" dirty="0"/>
                  <a:t> sorted by </a:t>
                </a:r>
                <a:r>
                  <a:rPr lang="en-US" b="1" i="1" dirty="0"/>
                  <a:t>x</a:t>
                </a:r>
                <a:r>
                  <a:rPr lang="en-US" dirty="0"/>
                  <a:t> and </a:t>
                </a:r>
                <a:r>
                  <a:rPr lang="en-US" b="1" i="1" dirty="0"/>
                  <a:t>y</a:t>
                </a:r>
                <a:r>
                  <a:rPr lang="en-US" dirty="0"/>
                  <a:t>, respectively: O(</a:t>
                </a:r>
                <a:r>
                  <a:rPr lang="en-US" b="1" i="1" dirty="0"/>
                  <a:t>n</a:t>
                </a:r>
                <a:r>
                  <a:rPr lang="en-US" dirty="0"/>
                  <a:t>) time</a:t>
                </a:r>
              </a:p>
              <a:p>
                <a:pPr lvl="1"/>
                <a:r>
                  <a:rPr lang="en-US" dirty="0"/>
                  <a:t>Construct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y</a:t>
                </a:r>
                <a:r>
                  <a:rPr lang="en-US" dirty="0"/>
                  <a:t>: O(</a:t>
                </a:r>
                <a:r>
                  <a:rPr lang="en-US" b="1" i="1" dirty="0"/>
                  <a:t>n</a:t>
                </a:r>
                <a:r>
                  <a:rPr lang="en-US" dirty="0"/>
                  <a:t>) time</a:t>
                </a:r>
              </a:p>
              <a:p>
                <a:pPr lvl="1"/>
                <a:r>
                  <a:rPr lang="en-US" dirty="0"/>
                  <a:t>For every point in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y</a:t>
                </a:r>
                <a:r>
                  <a:rPr lang="en-US" dirty="0"/>
                  <a:t> (of which there can only be </a:t>
                </a:r>
                <a:r>
                  <a:rPr lang="en-US" b="1" i="1" dirty="0"/>
                  <a:t>n</a:t>
                </a:r>
                <a:r>
                  <a:rPr lang="en-US" dirty="0"/>
                  <a:t>), compute the distance to the next 15 points: O(</a:t>
                </a:r>
                <a:r>
                  <a:rPr lang="en-US" b="1" i="1" dirty="0"/>
                  <a:t>n</a:t>
                </a:r>
                <a:r>
                  <a:rPr lang="en-US" dirty="0"/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𝑐𝑛</m:t>
                    </m:r>
                  </m:oMath>
                </a14:m>
                <a:r>
                  <a:rPr lang="en-US" dirty="0"/>
                  <a:t> which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557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Mid-Semester Evaluations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26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Integer multiplication</a:t>
            </a:r>
          </a:p>
          <a:p>
            <a:r>
              <a:rPr lang="en-US"/>
              <a:t>Master theorem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51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 Homework 4</a:t>
            </a:r>
          </a:p>
          <a:p>
            <a:r>
              <a:rPr lang="en-US" dirty="0"/>
              <a:t>Read section 5.5</a:t>
            </a:r>
          </a:p>
          <a:p>
            <a:r>
              <a:rPr lang="en-US" dirty="0"/>
              <a:t>Extra credit opportunities (0.5% each):</a:t>
            </a:r>
          </a:p>
          <a:p>
            <a:pPr lvl="1"/>
            <a:r>
              <a:rPr lang="en-US" dirty="0"/>
              <a:t>Hristov teaching demo:		2/19	11:30-12:25 a.m. in Point 113</a:t>
            </a:r>
          </a:p>
          <a:p>
            <a:pPr lvl="1"/>
            <a:r>
              <a:rPr lang="en-US" dirty="0"/>
              <a:t>Hristov research talk:		2/19	4:30-5:30 p.m. in Point 139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</a:t>
            </a:r>
            <a:r>
              <a:rPr lang="en-US" dirty="0" err="1"/>
              <a:t>warmup</a:t>
            </a:r>
            <a:endParaRPr lang="en-US" dirty="0"/>
          </a:p>
        </p:txBody>
      </p:sp>
      <p:pic>
        <p:nvPicPr>
          <p:cNvPr id="1027" name="Picture 3" descr="C:\Documents and Settings\wittmanb\Local Settings\Temporary Internet Files\Content.IE5\4SNR0781\MPj0401604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7048" y="3810000"/>
            <a:ext cx="3121152" cy="3121152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8" name="Rectangle 7"/>
          <p:cNvSpPr/>
          <p:nvPr/>
        </p:nvSpPr>
        <p:spPr>
          <a:xfrm>
            <a:off x="9144000" y="3810000"/>
            <a:ext cx="3124200" cy="3124200"/>
          </a:xfrm>
          <a:prstGeom prst="rect">
            <a:avLst/>
          </a:prstGeom>
          <a:gradFill>
            <a:gsLst>
              <a:gs pos="29000">
                <a:schemeClr val="bg1"/>
              </a:gs>
              <a:gs pos="64000">
                <a:schemeClr val="bg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you are in a completely dark room with a deck of cards containing 10 cards that are face up and the rest face down</a:t>
            </a:r>
          </a:p>
          <a:p>
            <a:r>
              <a:rPr lang="en-US" dirty="0"/>
              <a:t>How can you create two piles of cards (not necessarily the same height) that both contain the same number of face up cards?</a:t>
            </a:r>
          </a:p>
          <a:p>
            <a:r>
              <a:rPr lang="en-US" dirty="0"/>
              <a:t>If you fail, you'll be eaten by a </a:t>
            </a:r>
            <a:r>
              <a:rPr lang="en-US" dirty="0" err="1"/>
              <a:t>grue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17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59708-D0A9-4897-A898-8E6A3F78E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401E6-05A7-4E62-B56F-40AA0468B2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93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Three-Sentence Summary of Closest Pair of Points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4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Closest Pair of Points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30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Closest pair of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you have a set of points in a 2D plane</a:t>
            </a:r>
          </a:p>
          <a:p>
            <a:r>
              <a:rPr lang="en-US" dirty="0"/>
              <a:t>How do you find the  pair of points that's closest?</a:t>
            </a:r>
          </a:p>
          <a:p>
            <a:r>
              <a:rPr lang="en-US" dirty="0"/>
              <a:t>This is a fundamental problem in the area of </a:t>
            </a:r>
            <a:r>
              <a:rPr lang="en-US" b="1" dirty="0"/>
              <a:t>computational geometry</a:t>
            </a:r>
          </a:p>
          <a:p>
            <a:r>
              <a:rPr lang="en-US" dirty="0"/>
              <a:t>As usual,  you could look at all pairs of points</a:t>
            </a:r>
          </a:p>
        </p:txBody>
      </p:sp>
    </p:spTree>
    <p:extLst>
      <p:ext uri="{BB962C8B-B14F-4D97-AF65-F5344CB8AC3E}">
        <p14:creationId xmlns:p14="http://schemas.microsoft.com/office/powerpoint/2010/main" val="142697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pairs of points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562600"/>
            <a:ext cx="10972800" cy="9144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What's the problem with this  algorithm?</a:t>
            </a:r>
          </a:p>
          <a:p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600200"/>
            <a:ext cx="10972800" cy="3962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smallest =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Double.POSITIVE_INFINITY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 p1, p2;</a:t>
            </a:r>
          </a:p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 - 1; ++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j =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 j &lt; n; ++j) {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distance = points[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].distance(points[j]);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(distance &lt; smallest) {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smallest = distance;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p1 = points[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p2 = points[j];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	</a:t>
            </a:r>
          </a:p>
        </p:txBody>
      </p:sp>
    </p:spTree>
    <p:extLst>
      <p:ext uri="{BB962C8B-B14F-4D97-AF65-F5344CB8AC3E}">
        <p14:creationId xmlns:p14="http://schemas.microsoft.com/office/powerpoint/2010/main" val="343933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3873</TotalTime>
  <Words>1314</Words>
  <Application>Microsoft Office PowerPoint</Application>
  <PresentationFormat>Widescreen</PresentationFormat>
  <Paragraphs>115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Logical warmup</vt:lpstr>
      <vt:lpstr>Assignment 4</vt:lpstr>
      <vt:lpstr>Three-Sentence Summary of Closest Pair of Points</vt:lpstr>
      <vt:lpstr>Closest Pair of Points</vt:lpstr>
      <vt:lpstr>Closest pair of points</vt:lpstr>
      <vt:lpstr>All pairs of points algorithm</vt:lpstr>
      <vt:lpstr>Designing the algorithm</vt:lpstr>
      <vt:lpstr>Divide</vt:lpstr>
      <vt:lpstr>Divide points</vt:lpstr>
      <vt:lpstr>… and …</vt:lpstr>
      <vt:lpstr>…conquer!</vt:lpstr>
      <vt:lpstr>But why?</vt:lpstr>
      <vt:lpstr>Second step</vt:lpstr>
      <vt:lpstr>Third step</vt:lpstr>
      <vt:lpstr>Divide points</vt:lpstr>
      <vt:lpstr>Proof continued</vt:lpstr>
      <vt:lpstr>Proof continued</vt:lpstr>
      <vt:lpstr>Running time</vt:lpstr>
      <vt:lpstr>Mid-Semester Evaluations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601</cp:revision>
  <dcterms:created xsi:type="dcterms:W3CDTF">2009-08-24T20:26:10Z</dcterms:created>
  <dcterms:modified xsi:type="dcterms:W3CDTF">2024-02-16T21:13:22Z</dcterms:modified>
</cp:coreProperties>
</file>